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0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53975-8594-480C-85C2-FE9E6149EE27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C01F0-137F-4522-827C-1FFCDB50E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90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eda6b392e6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eda6b392e6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8AB1C-59BF-4CBC-A28B-82DA3E7E1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4F542C-D499-48C5-9F2E-0B93E0A573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3CC3C-581B-4B4C-8686-345BAFC04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BFBA-AE09-43C6-AC33-49365A3988D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87BFC-6BA4-43AA-8F68-41989B2B7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963BD-07A9-4192-8479-3EA4F9022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7E50-2D94-4937-8728-60A592EE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3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7257F-41F7-4251-8394-D2BC700E7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272F0C-A945-443C-B1A1-709D640F0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FB75D-820D-4C27-BCE4-F95651A44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BFBA-AE09-43C6-AC33-49365A3988D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43CE0-A4F5-44D5-BC58-60C0372ED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05558-612D-460D-B23E-86F828067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7E50-2D94-4937-8728-60A592EE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96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BE7B09-DE8C-4429-8791-0EF84E1350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DDC2F1-71D4-4CC4-87C7-57D5C4168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0E4E2-9A96-4C00-B60E-8BC9AFA84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BFBA-AE09-43C6-AC33-49365A3988D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D760E-F67C-4497-87E2-C04F2C4CF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BCF6C-8C51-444A-AFA7-A5C366BD1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7E50-2D94-4937-8728-60A592EE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41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153366" y="-138033"/>
            <a:ext cx="12387431" cy="7115833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76532" y="1190067"/>
            <a:ext cx="4731800" cy="5667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727367" y="6120034"/>
            <a:ext cx="1959967" cy="404633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5166333" y="1670133"/>
            <a:ext cx="5522400" cy="3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"/>
              <a:buNone/>
              <a:defRPr sz="2667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/>
          <p:nvPr/>
        </p:nvSpPr>
        <p:spPr>
          <a:xfrm>
            <a:off x="600100" y="5188533"/>
            <a:ext cx="6375600" cy="1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Empowering Lives</a:t>
            </a:r>
            <a:endParaRPr sz="2400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On a </a:t>
            </a:r>
            <a:r>
              <a:rPr lang="en" sz="2400" b="1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Molecular</a:t>
            </a:r>
            <a:r>
              <a:rPr lang="en" sz="2400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 Level.</a:t>
            </a:r>
            <a:endParaRPr sz="2400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35" name="Google Shape;35;p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0800000" flipH="1">
            <a:off x="-153366" y="6269929"/>
            <a:ext cx="9487033" cy="1048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393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BF74F-34F0-4E00-AA3B-52780EB11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4E423-3FFB-49F2-95FB-B9CA8859E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AB03C-7B83-4BE8-A1D1-C099859B8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BFBA-AE09-43C6-AC33-49365A3988D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91301-0ECC-4DA2-A15F-B9FEE4280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B346C-108F-45A2-BE38-93015D079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7E50-2D94-4937-8728-60A592EE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FA412-B80C-4015-9AA5-4E05D14F2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A943CC-F7F2-4644-95E0-F6F722940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49957-9BCF-4289-93E0-BA554944B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BFBA-AE09-43C6-AC33-49365A3988D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8F1A9-592D-4DCF-98BC-00653C013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F9965-2EDE-4C99-87C0-BDCBFF5F4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7E50-2D94-4937-8728-60A592EE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4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6401A-80D8-4FDE-9299-02694879E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1D8B1-9083-4DA8-AE44-D03E095CD7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8A5FA8-DF15-4149-A717-C559255E2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FF020B-EB4C-4C08-8B94-201D94C76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BFBA-AE09-43C6-AC33-49365A3988D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BC3720-ACFE-46D3-85E6-3C620A30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186EFC-A088-466B-9642-FF3C94A13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7E50-2D94-4937-8728-60A592EE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9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D6611-BDA4-4A41-A40C-12BA73761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974DEF-E482-4AED-B281-9F46B4DC1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C114BB-F445-492E-9F97-9058E4CF71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56E25C-A5F4-4E48-9CA7-D422F13E75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060C6D-F69F-4445-8C7C-58A100F126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352A06-5C7A-4480-9E62-30DE89FFA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BFBA-AE09-43C6-AC33-49365A3988D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B89F47-CF4B-420A-BFAE-CE43A00F5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A780DE-C0A7-4A11-AB5F-777751E8C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7E50-2D94-4937-8728-60A592EE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9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9CBEC-F9D6-46F9-8897-15D00DA1A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E4E192-D557-4B19-94F4-50B5FA3F1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BFBA-AE09-43C6-AC33-49365A3988D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489337-8674-4CD6-B493-39873CE9C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FBD030-8420-4C3D-8C28-D9B9948FC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7E50-2D94-4937-8728-60A592EE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36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7D700D-E8C2-429E-A4E0-E16B82C49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BFBA-AE09-43C6-AC33-49365A3988D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138EA5-0FE1-4D5C-9620-10FC1BA44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F8BBAF-CD6A-4B83-A02F-F76396EF1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7E50-2D94-4937-8728-60A592EE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6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34775-B919-44EA-AF1C-6D4383227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8198B-C7D0-4020-9AF5-C3C607D1C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8BD563-0920-46AF-AF84-71CF58D41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A948A4-544C-41CC-B03A-DEBE112BA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BFBA-AE09-43C6-AC33-49365A3988D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D8F6D6-79D4-4E1B-A74F-5AE68153E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CE3FF-8C27-476A-B2CD-53432712A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7E50-2D94-4937-8728-60A592EE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15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3E190-7061-47C7-A668-2971DB348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D88349-3F1C-40EC-9E2E-3185E877B2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91EA5A-49C0-4C93-A318-149D6B040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9B669-24FF-4C3D-9A98-0A0A85813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BFBA-AE09-43C6-AC33-49365A3988D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DAF336-FC5D-4350-809A-089F8A771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978661-5F82-4F38-A01C-245AEB041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7E50-2D94-4937-8728-60A592EE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58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F97F37-8EEA-4A11-8A49-CD04F2F72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812AB-D9CE-4660-B6CC-50D8251E5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7B68B-39ED-4831-9D99-4FB49CBB99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4BFBA-AE09-43C6-AC33-49365A3988D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615B1-285B-4D61-B8DA-B0C05F96A6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D6DAB-79FA-4F74-B7F6-F3FFA9EAF2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87E50-2D94-4937-8728-60A592EE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0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moleculartestinglabs.com/collections/infectious-disease-assays/products/chlamydia-ct-gonorrhea-ng" TargetMode="External"/><Relationship Id="rId3" Type="http://schemas.openxmlformats.org/officeDocument/2006/relationships/hyperlink" Target="https://moleculartestinglabs.com/collections/infectious-disease-assays/products/hiv" TargetMode="External"/><Relationship Id="rId7" Type="http://schemas.openxmlformats.org/officeDocument/2006/relationships/hyperlink" Target="https://moleculartestinglabs.com/collections/infectious-disease-assays/products/human-papilloma-virus-hp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moleculartestinglabs.com/collections/infectious-disease-assays/products/syphilis" TargetMode="External"/><Relationship Id="rId5" Type="http://schemas.openxmlformats.org/officeDocument/2006/relationships/hyperlink" Target="https://moleculartestinglabs.com/collections/infectious-disease-assays/products/hepatitis-c-virus-hcv" TargetMode="External"/><Relationship Id="rId4" Type="http://schemas.openxmlformats.org/officeDocument/2006/relationships/hyperlink" Target="https://moleculartestinglabs.com/collections/infectious-disease-assays/products/hepatitis-b-virus-hbv" TargetMode="External"/><Relationship Id="rId9" Type="http://schemas.openxmlformats.org/officeDocument/2006/relationships/hyperlink" Target="https://moleculartestinglabs.com/collections/infectious-disease-assays/products/trichomonas-vaginalis-t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2;p5">
            <a:extLst>
              <a:ext uri="{FF2B5EF4-FFF2-40B4-BE49-F238E27FC236}">
                <a16:creationId xmlns:a16="http://schemas.microsoft.com/office/drawing/2014/main" id="{B178FC3F-BDE1-4562-BB08-C16A7728EF5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524680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br>
              <a:rPr lang="en-US" sz="3333" b="1" u="sng" dirty="0">
                <a:latin typeface="Work Sans"/>
                <a:ea typeface="Work Sans"/>
                <a:cs typeface="Work Sans"/>
                <a:sym typeface="Work Sans"/>
              </a:rPr>
            </a:br>
            <a:r>
              <a:rPr lang="en-US" sz="3333" b="1" u="sng" dirty="0">
                <a:latin typeface="Work Sans"/>
                <a:ea typeface="Work Sans"/>
                <a:cs typeface="Work Sans"/>
                <a:sym typeface="Work Sans"/>
              </a:rPr>
              <a:t>STI SENSITIVITY &amp; SPECIFICITY</a:t>
            </a:r>
            <a:endParaRPr sz="3333" b="1" u="sng" dirty="0">
              <a:latin typeface="Work Sans"/>
              <a:ea typeface="Work Sans"/>
              <a:cs typeface="Work Sans"/>
              <a:sym typeface="Work San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04E311F-58AD-49AA-9679-A20D2368C93F}"/>
              </a:ext>
            </a:extLst>
          </p:cNvPr>
          <p:cNvGraphicFramePr>
            <a:graphicFrameLocks noGrp="1"/>
          </p:cNvGraphicFramePr>
          <p:nvPr/>
        </p:nvGraphicFramePr>
        <p:xfrm>
          <a:off x="789674" y="2091201"/>
          <a:ext cx="10515600" cy="24087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2419">
                  <a:extLst>
                    <a:ext uri="{9D8B030D-6E8A-4147-A177-3AD203B41FA5}">
                      <a16:colId xmlns:a16="http://schemas.microsoft.com/office/drawing/2014/main" val="1179374455"/>
                    </a:ext>
                  </a:extLst>
                </a:gridCol>
                <a:gridCol w="2577727">
                  <a:extLst>
                    <a:ext uri="{9D8B030D-6E8A-4147-A177-3AD203B41FA5}">
                      <a16:colId xmlns:a16="http://schemas.microsoft.com/office/drawing/2014/main" val="357801661"/>
                    </a:ext>
                  </a:extLst>
                </a:gridCol>
                <a:gridCol w="2577727">
                  <a:extLst>
                    <a:ext uri="{9D8B030D-6E8A-4147-A177-3AD203B41FA5}">
                      <a16:colId xmlns:a16="http://schemas.microsoft.com/office/drawing/2014/main" val="1378057034"/>
                    </a:ext>
                  </a:extLst>
                </a:gridCol>
                <a:gridCol w="2577727">
                  <a:extLst>
                    <a:ext uri="{9D8B030D-6E8A-4147-A177-3AD203B41FA5}">
                      <a16:colId xmlns:a16="http://schemas.microsoft.com/office/drawing/2014/main" val="1801602172"/>
                    </a:ext>
                  </a:extLst>
                </a:gridCol>
              </a:tblGrid>
              <a:tr h="1836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DBS ID Panel 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48" marR="62448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51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SENSITIVITY 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48" marR="62448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51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SPECIFICITY 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3" marR="8673" marT="8673" marB="867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51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LIMIT OF DETECTION (if applicable)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3" marR="8673" marT="8673" marB="867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51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291434"/>
                  </a:ext>
                </a:extLst>
              </a:tr>
              <a:tr h="1836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solidFill>
                            <a:schemeClr val="tx1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HIV p24 Ab/Ag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48" marR="6244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100  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48" marR="6244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3" marR="8673" marT="8673" marB="86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3" marR="8673" marT="8673" marB="86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6487"/>
                  </a:ext>
                </a:extLst>
              </a:tr>
              <a:tr h="1836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solidFill>
                            <a:schemeClr val="tx1"/>
                          </a:solidFill>
                          <a:effectLst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HBV sAg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48" marR="6244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100  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48" marR="6244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3" marR="8673" marT="8673" marB="86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3" marR="8673" marT="8673" marB="86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829744"/>
                  </a:ext>
                </a:extLst>
              </a:tr>
              <a:tr h="1836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solidFill>
                            <a:schemeClr val="tx1"/>
                          </a:solidFill>
                          <a:effectLst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HCV Ab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48" marR="6244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96.9 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48" marR="6244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99.1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3" marR="8673" marT="8673" marB="86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3" marR="8673" marT="8673" marB="86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366592"/>
                  </a:ext>
                </a:extLst>
              </a:tr>
              <a:tr h="3575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HCV RNA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48" marR="6244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48" marR="6244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96 or 100 once screened for a reactive result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3" marR="8673" marT="8673" marB="86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LLOD: 600 copies/mL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LLOQ: 1,000 copies/mL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3" marR="8673" marT="8673" marB="86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769662"/>
                  </a:ext>
                </a:extLst>
              </a:tr>
              <a:tr h="1836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solidFill>
                            <a:schemeClr val="tx1"/>
                          </a:solidFill>
                          <a:effectLst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Syphilis EIA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48" marR="6244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100  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48" marR="6244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3" marR="8673" marT="8673" marB="86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3" marR="8673" marT="8673" marB="86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334781"/>
                  </a:ext>
                </a:extLst>
              </a:tr>
              <a:tr h="1836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solidFill>
                            <a:schemeClr val="tx1"/>
                          </a:solidFill>
                          <a:effectLst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HSVII Ab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48" marR="6244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96.3 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48" marR="6244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3" marR="8673" marT="8673" marB="86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3" marR="8673" marT="8673" marB="86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303639"/>
                  </a:ext>
                </a:extLst>
              </a:tr>
              <a:tr h="3575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solidFill>
                            <a:schemeClr val="tx1"/>
                          </a:solidFill>
                          <a:effectLst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3-site CT/GC  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(oral, rectal, urine or vaginal) 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48" marR="6244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100  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48" marR="6244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3" marR="8673" marT="8673" marB="86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CT: 450 copies/mL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GC: 20 copies/mL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3" marR="8673" marT="8673" marB="86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279137"/>
                  </a:ext>
                </a:extLst>
              </a:tr>
              <a:tr h="1836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solidFill>
                            <a:schemeClr val="tx1"/>
                          </a:solidFill>
                          <a:effectLst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HPV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48" marR="6244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100  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48" marR="6244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3" marR="8673" marT="8673" marB="86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3" marR="8673" marT="8673" marB="86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719978"/>
                  </a:ext>
                </a:extLst>
              </a:tr>
              <a:tr h="3401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solidFill>
                            <a:schemeClr val="tx1"/>
                          </a:solidFill>
                          <a:effectLst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Trichomonas Vaginalis 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solidFill>
                            <a:schemeClr val="tx1"/>
                          </a:solidFill>
                          <a:effectLst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(urine or vaginal) 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48" marR="6244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48" marR="6244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3" marR="8673" marT="8673" marB="86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40 copies/mL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3" marR="8673" marT="8673" marB="86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92683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Widescreen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Work Sans</vt:lpstr>
      <vt:lpstr>Office Theme</vt:lpstr>
      <vt:lpstr> STI SENSITIVITY &amp; SPECIFICITY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 SENSITIVITY &amp; SPECIFICITY</dc:title>
  <dc:creator>Jack Wallace</dc:creator>
  <cp:lastModifiedBy>Jack Wallace</cp:lastModifiedBy>
  <cp:revision>1</cp:revision>
  <dcterms:created xsi:type="dcterms:W3CDTF">2022-03-08T16:56:32Z</dcterms:created>
  <dcterms:modified xsi:type="dcterms:W3CDTF">2022-03-21T21:09:12Z</dcterms:modified>
</cp:coreProperties>
</file>